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130" r:id="rId2"/>
  </p:sldIdLst>
  <p:sldSz cx="12192000" cy="6858000"/>
  <p:notesSz cx="6858000" cy="9144000"/>
  <p:custDataLst>
    <p:tags r:id="rId4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19447"/>
    <a:srgbClr val="01954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86091" autoAdjust="0"/>
  </p:normalViewPr>
  <p:slideViewPr>
    <p:cSldViewPr snapToGrid="0" showGuides="1">
      <p:cViewPr varScale="1">
        <p:scale>
          <a:sx n="54" d="100"/>
          <a:sy n="54" d="100"/>
        </p:scale>
        <p:origin x="1112" y="16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tags" Target="tags/tag1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trayer.edu/partner/bayada/" TargetMode="External"/><Relationship Id="rId2" Type="http://schemas.openxmlformats.org/officeDocument/2006/relationships/hyperlink" Target="https://www.capella.edu/partner/healthcare/bayada-pp/?seicid=e0e7f77abaf0417db8c962afcc6c40f2&amp;employerid=18408463" TargetMode="External"/><Relationship Id="rId1" Type="http://schemas.openxmlformats.org/officeDocument/2006/relationships/hyperlink" Target="https://www.wilmu.edu/partnerships/BAYADA/" TargetMode="External"/><Relationship Id="rId4" Type="http://schemas.openxmlformats.org/officeDocument/2006/relationships/hyperlink" Target="https://www.neumann.edu/educationpartnerships" TargetMode="External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trayer.edu/partner/bayada/" TargetMode="External"/><Relationship Id="rId2" Type="http://schemas.openxmlformats.org/officeDocument/2006/relationships/hyperlink" Target="https://www.capella.edu/partner/healthcare/bayada-pp/?seicid=e0e7f77abaf0417db8c962afcc6c40f2&amp;employerid=18408463" TargetMode="External"/><Relationship Id="rId1" Type="http://schemas.openxmlformats.org/officeDocument/2006/relationships/hyperlink" Target="https://www.wilmu.edu/partnerships/BAYADA/" TargetMode="External"/><Relationship Id="rId4" Type="http://schemas.openxmlformats.org/officeDocument/2006/relationships/hyperlink" Target="https://www.neumann.edu/educationpartnerships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F3C5D57-99D4-45A6-987B-96D3C7D74DB3}" type="doc">
      <dgm:prSet loTypeId="urn:microsoft.com/office/officeart/2005/8/layout/default" loCatId="list" qsTypeId="urn:microsoft.com/office/officeart/2005/8/quickstyle/simple5" qsCatId="simple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5AEED60D-74F1-4E27-9864-12172D805781}">
      <dgm:prSet phldrT="[Text]" custT="1"/>
      <dgm:spPr>
        <a:solidFill>
          <a:srgbClr val="88572F">
            <a:alpha val="39000"/>
          </a:srgbClr>
        </a:solidFill>
      </dgm:spPr>
      <dgm:t>
        <a:bodyPr/>
        <a:lstStyle/>
        <a:p>
          <a:pPr marL="0" algn="ctr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endParaRPr lang="en-US" sz="1800" dirty="0">
            <a:solidFill>
              <a:schemeClr val="bg1"/>
            </a:solidFill>
            <a:latin typeface="Frutiger"/>
            <a:hlinkClick xmlns:r="http://schemas.openxmlformats.org/officeDocument/2006/relationships" r:id="" action="ppaction://noaction"/>
          </a:endParaRPr>
        </a:p>
        <a:p>
          <a:pPr marL="0" algn="ctr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endParaRPr lang="en-US" sz="1800" dirty="0">
            <a:solidFill>
              <a:schemeClr val="bg1"/>
            </a:solidFill>
            <a:latin typeface="Frutiger"/>
            <a:hlinkClick xmlns:r="http://schemas.openxmlformats.org/officeDocument/2006/relationships" r:id="" action="ppaction://noaction"/>
          </a:endParaRPr>
        </a:p>
        <a:p>
          <a:pPr marL="0" algn="ctr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endParaRPr lang="en-US" sz="1800" dirty="0">
            <a:solidFill>
              <a:schemeClr val="bg1"/>
            </a:solidFill>
            <a:latin typeface="Frutiger"/>
            <a:hlinkClick xmlns:r="http://schemas.openxmlformats.org/officeDocument/2006/relationships" r:id="" action="ppaction://noaction"/>
          </a:endParaRPr>
        </a:p>
        <a:p>
          <a:pPr marL="0" algn="ctr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endParaRPr lang="en-US" sz="1800" dirty="0">
            <a:solidFill>
              <a:schemeClr val="bg1"/>
            </a:solidFill>
            <a:latin typeface="Frutiger"/>
            <a:hlinkClick xmlns:r="http://schemas.openxmlformats.org/officeDocument/2006/relationships" r:id="" action="ppaction://noaction"/>
          </a:endParaRPr>
        </a:p>
        <a:p>
          <a:pPr marL="0" algn="ctr">
            <a:lnSpc>
              <a:spcPct val="90000"/>
            </a:lnSpc>
            <a:spcBef>
              <a:spcPct val="0"/>
            </a:spcBef>
            <a:spcAft>
              <a:spcPts val="600"/>
            </a:spcAft>
          </a:pPr>
          <a:r>
            <a:rPr lang="en-US" sz="1800" dirty="0">
              <a:solidFill>
                <a:schemeClr val="bg1"/>
              </a:solidFill>
              <a:latin typeface="Frutiger"/>
              <a:hlinkClick xmlns:r="http://schemas.openxmlformats.org/officeDocument/2006/relationships" r:id="" action="ppaction://noaction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Drexel University</a:t>
          </a:r>
          <a:endParaRPr lang="en-US" sz="1800" dirty="0">
            <a:solidFill>
              <a:schemeClr val="bg1"/>
            </a:solidFill>
            <a:latin typeface="Frutiger"/>
          </a:endParaRPr>
        </a:p>
        <a:p>
          <a:pPr marL="4763" indent="-4763" algn="ctr">
            <a:lnSpc>
              <a:spcPct val="90000"/>
            </a:lnSpc>
            <a:spcBef>
              <a:spcPts val="600"/>
            </a:spcBef>
            <a:spcAft>
              <a:spcPts val="0"/>
            </a:spcAft>
          </a:pPr>
          <a:r>
            <a:rPr lang="en-US" sz="1200" dirty="0">
              <a:solidFill>
                <a:schemeClr val="bg1"/>
              </a:solidFill>
              <a:latin typeface="Frutiger"/>
            </a:rPr>
            <a:t>10-25% discount off online programs</a:t>
          </a:r>
        </a:p>
      </dgm:t>
    </dgm:pt>
    <dgm:pt modelId="{5756E715-C2A3-4A6A-8598-9F4EBC3B31EC}" type="parTrans" cxnId="{91EA92DB-4FEC-4AB9-A62C-5084D8AF2101}">
      <dgm:prSet/>
      <dgm:spPr/>
      <dgm:t>
        <a:bodyPr/>
        <a:lstStyle/>
        <a:p>
          <a:endParaRPr lang="en-US" sz="1800">
            <a:latin typeface="Frutiger"/>
          </a:endParaRPr>
        </a:p>
      </dgm:t>
    </dgm:pt>
    <dgm:pt modelId="{DDACE08C-95A6-4492-BB4C-EDD20BAE95F9}" type="sibTrans" cxnId="{91EA92DB-4FEC-4AB9-A62C-5084D8AF2101}">
      <dgm:prSet/>
      <dgm:spPr/>
      <dgm:t>
        <a:bodyPr/>
        <a:lstStyle/>
        <a:p>
          <a:endParaRPr lang="en-US" sz="1800">
            <a:latin typeface="Frutiger"/>
          </a:endParaRPr>
        </a:p>
      </dgm:t>
    </dgm:pt>
    <dgm:pt modelId="{BB3762B1-909B-42DF-94A3-64F9D424FC82}">
      <dgm:prSet phldrT="[Text]" custT="1"/>
      <dgm:spPr>
        <a:solidFill>
          <a:srgbClr val="88572F">
            <a:alpha val="39000"/>
          </a:srgbClr>
        </a:solidFill>
      </dgm:spPr>
      <dgm:t>
        <a:bodyPr/>
        <a:lstStyle/>
        <a:p>
          <a:pPr marL="0" lvl="0" algn="ctr" defTabSz="800100">
            <a:lnSpc>
              <a:spcPct val="90000"/>
            </a:lnSpc>
            <a:spcBef>
              <a:spcPct val="0"/>
            </a:spcBef>
            <a:buNone/>
          </a:pPr>
          <a:endParaRPr lang="en-US" sz="1800" kern="1200" dirty="0">
            <a:solidFill>
              <a:schemeClr val="bg1"/>
            </a:solidFill>
            <a:latin typeface="Frutiger"/>
            <a:hlinkClick xmlns:r="http://schemas.openxmlformats.org/officeDocument/2006/relationships" r:id="" action="ppaction://noaction"/>
          </a:endParaRPr>
        </a:p>
        <a:p>
          <a:pPr marL="0" lvl="0" algn="ctr" defTabSz="800100">
            <a:lnSpc>
              <a:spcPct val="90000"/>
            </a:lnSpc>
            <a:spcBef>
              <a:spcPct val="0"/>
            </a:spcBef>
            <a:buNone/>
          </a:pPr>
          <a:endParaRPr lang="en-US" sz="1800" kern="1200" dirty="0">
            <a:solidFill>
              <a:schemeClr val="bg1"/>
            </a:solidFill>
            <a:latin typeface="Frutiger"/>
            <a:hlinkClick xmlns:r="http://schemas.openxmlformats.org/officeDocument/2006/relationships" r:id="" action="ppaction://noaction"/>
          </a:endParaRPr>
        </a:p>
        <a:p>
          <a:pPr marL="0" lvl="0" algn="ctr" defTabSz="800100">
            <a:lnSpc>
              <a:spcPct val="90000"/>
            </a:lnSpc>
            <a:spcBef>
              <a:spcPct val="0"/>
            </a:spcBef>
            <a:buNone/>
          </a:pPr>
          <a:endParaRPr lang="en-US" sz="1800" kern="1200" dirty="0">
            <a:solidFill>
              <a:prstClr val="white"/>
            </a:solidFill>
            <a:latin typeface="Frutiger"/>
            <a:ea typeface="+mn-ea"/>
            <a:cs typeface="+mn-cs"/>
            <a:hlinkClick xmlns:r="http://schemas.openxmlformats.org/officeDocument/2006/relationships" r:id="" action="ppaction://noaction">
              <a:extLst>
                <a:ext uri="{A12FA001-AC4F-418D-AE19-62706E023703}">
                  <ahyp:hlinkClr xmlns:ahyp="http://schemas.microsoft.com/office/drawing/2018/hyperlinkcolor" val="tx"/>
                </a:ext>
              </a:extLst>
            </a:hlinkClick>
          </a:endParaRPr>
        </a:p>
        <a:p>
          <a:pPr marL="0" lvl="0" algn="ctr" defTabSz="800100">
            <a:lnSpc>
              <a:spcPct val="90000"/>
            </a:lnSpc>
            <a:spcBef>
              <a:spcPct val="0"/>
            </a:spcBef>
            <a:buNone/>
          </a:pPr>
          <a:r>
            <a:rPr lang="en-US" sz="1800" kern="1200" dirty="0">
              <a:solidFill>
                <a:prstClr val="white"/>
              </a:solidFill>
              <a:latin typeface="Frutiger"/>
              <a:ea typeface="+mn-ea"/>
              <a:cs typeface="+mn-cs"/>
              <a:hlinkClick xmlns:r="http://schemas.openxmlformats.org/officeDocument/2006/relationships" r:id="" action="ppaction://noaction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University of Phoenix</a:t>
          </a:r>
          <a:endParaRPr lang="en-US" sz="1800" kern="1200" dirty="0">
            <a:solidFill>
              <a:prstClr val="white"/>
            </a:solidFill>
            <a:latin typeface="Frutiger"/>
            <a:ea typeface="+mn-ea"/>
            <a:cs typeface="+mn-cs"/>
          </a:endParaRP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buNone/>
          </a:pPr>
          <a:r>
            <a:rPr lang="en-US" sz="1200" kern="1200" dirty="0">
              <a:solidFill>
                <a:prstClr val="white"/>
              </a:solidFill>
              <a:latin typeface="Frutiger"/>
              <a:ea typeface="+mn-ea"/>
              <a:cs typeface="+mn-cs"/>
            </a:rPr>
            <a:t>Save 15% on Bachelor’s degree</a:t>
          </a:r>
        </a:p>
      </dgm:t>
    </dgm:pt>
    <dgm:pt modelId="{C58BE342-F48F-4410-BF3D-4794B10EDDC7}" type="parTrans" cxnId="{3D07EE6B-8719-40E3-92B3-721AA77FC5C8}">
      <dgm:prSet/>
      <dgm:spPr/>
      <dgm:t>
        <a:bodyPr/>
        <a:lstStyle/>
        <a:p>
          <a:endParaRPr lang="en-US" sz="1800">
            <a:latin typeface="Frutiger"/>
          </a:endParaRPr>
        </a:p>
      </dgm:t>
    </dgm:pt>
    <dgm:pt modelId="{EA763F33-57B2-4E66-8C7B-200E7016F947}" type="sibTrans" cxnId="{3D07EE6B-8719-40E3-92B3-721AA77FC5C8}">
      <dgm:prSet/>
      <dgm:spPr/>
      <dgm:t>
        <a:bodyPr/>
        <a:lstStyle/>
        <a:p>
          <a:endParaRPr lang="en-US" sz="1800">
            <a:latin typeface="Frutiger"/>
          </a:endParaRPr>
        </a:p>
      </dgm:t>
    </dgm:pt>
    <dgm:pt modelId="{CF8EB4CD-E1C9-4697-8CEF-E592B6F8011A}">
      <dgm:prSet phldrT="[Text]" custT="1"/>
      <dgm:spPr>
        <a:solidFill>
          <a:srgbClr val="88572F">
            <a:alpha val="39000"/>
          </a:srgbClr>
        </a:solidFill>
      </dgm:spPr>
      <dgm:t>
        <a:bodyPr/>
        <a:lstStyle/>
        <a:p>
          <a:pPr marL="0"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800" kern="1200" dirty="0">
            <a:solidFill>
              <a:schemeClr val="bg1"/>
            </a:solidFill>
            <a:latin typeface="Frutiger"/>
            <a:hlinkClick xmlns:r="http://schemas.openxmlformats.org/officeDocument/2006/relationships" r:id="" action="ppaction://noaction"/>
          </a:endParaRPr>
        </a:p>
        <a:p>
          <a:pPr marL="0"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800" kern="1200" dirty="0">
            <a:solidFill>
              <a:schemeClr val="bg1"/>
            </a:solidFill>
            <a:latin typeface="Frutiger"/>
            <a:hlinkClick xmlns:r="http://schemas.openxmlformats.org/officeDocument/2006/relationships" r:id="" action="ppaction://noaction"/>
          </a:endParaRPr>
        </a:p>
        <a:p>
          <a:pPr marL="0"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400" kern="1200" dirty="0">
            <a:solidFill>
              <a:schemeClr val="bg1"/>
            </a:solidFill>
            <a:latin typeface="Frutiger"/>
            <a:hlinkClick xmlns:r="http://schemas.openxmlformats.org/officeDocument/2006/relationships" r:id="rId1"/>
          </a:endParaRP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>
              <a:solidFill>
                <a:prstClr val="white"/>
              </a:solidFill>
              <a:latin typeface="Frutiger"/>
              <a:ea typeface="+mn-ea"/>
              <a:cs typeface="+mn-cs"/>
              <a:hlinkClick xmlns:r="http://schemas.openxmlformats.org/officeDocument/2006/relationships" r:id="rId1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Wilmington University</a:t>
          </a:r>
          <a:endParaRPr lang="en-US" sz="1800" kern="1200" dirty="0">
            <a:solidFill>
              <a:prstClr val="white"/>
            </a:solidFill>
            <a:latin typeface="Frutiger"/>
            <a:ea typeface="+mn-ea"/>
            <a:cs typeface="+mn-cs"/>
          </a:endParaRP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>
              <a:solidFill>
                <a:prstClr val="white"/>
              </a:solidFill>
              <a:latin typeface="Frutiger"/>
              <a:ea typeface="+mn-ea"/>
              <a:cs typeface="+mn-cs"/>
            </a:rPr>
            <a:t>25% discount on RN to BSN degree</a:t>
          </a:r>
        </a:p>
      </dgm:t>
    </dgm:pt>
    <dgm:pt modelId="{D004D4FC-4DA5-4E6F-8D44-657311263757}" type="parTrans" cxnId="{29B79448-6D04-4B78-AD4D-0C342A1884F0}">
      <dgm:prSet/>
      <dgm:spPr/>
      <dgm:t>
        <a:bodyPr/>
        <a:lstStyle/>
        <a:p>
          <a:endParaRPr lang="en-US" sz="1800">
            <a:latin typeface="Frutiger"/>
          </a:endParaRPr>
        </a:p>
      </dgm:t>
    </dgm:pt>
    <dgm:pt modelId="{2EB04523-1FB0-4286-B171-6B55380B0FD7}" type="sibTrans" cxnId="{29B79448-6D04-4B78-AD4D-0C342A1884F0}">
      <dgm:prSet/>
      <dgm:spPr/>
      <dgm:t>
        <a:bodyPr/>
        <a:lstStyle/>
        <a:p>
          <a:endParaRPr lang="en-US" sz="1800">
            <a:latin typeface="Frutiger"/>
          </a:endParaRPr>
        </a:p>
      </dgm:t>
    </dgm:pt>
    <dgm:pt modelId="{3E634F50-4343-41B1-8858-E0C382B2454B}">
      <dgm:prSet phldrT="[Text]" custT="1"/>
      <dgm:spPr>
        <a:solidFill>
          <a:srgbClr val="88572F">
            <a:alpha val="39000"/>
          </a:srgbClr>
        </a:solidFill>
      </dgm:spPr>
      <dgm:t>
        <a:bodyPr/>
        <a:lstStyle/>
        <a:p>
          <a:pPr marL="0"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800" kern="1200" dirty="0">
            <a:solidFill>
              <a:schemeClr val="bg1"/>
            </a:solidFill>
            <a:latin typeface="Frutiger"/>
            <a:hlinkClick xmlns:r="http://schemas.openxmlformats.org/officeDocument/2006/relationships" r:id="" action="ppaction://noaction"/>
          </a:endParaRPr>
        </a:p>
        <a:p>
          <a:pPr marL="0"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800" kern="1200" dirty="0">
            <a:solidFill>
              <a:schemeClr val="bg1"/>
            </a:solidFill>
            <a:latin typeface="Frutiger"/>
            <a:hlinkClick xmlns:r="http://schemas.openxmlformats.org/officeDocument/2006/relationships" r:id="" action="ppaction://noaction"/>
          </a:endParaRPr>
        </a:p>
        <a:p>
          <a:pPr marL="0"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800" kern="1200" dirty="0">
            <a:solidFill>
              <a:schemeClr val="bg1"/>
            </a:solidFill>
            <a:latin typeface="Frutiger"/>
            <a:hlinkClick xmlns:r="http://schemas.openxmlformats.org/officeDocument/2006/relationships" r:id="" action="ppaction://noaction"/>
          </a:endParaRPr>
        </a:p>
        <a:p>
          <a:pPr marL="0" lvl="0" indent="0" algn="ctr" defTabSz="800100">
            <a:lnSpc>
              <a:spcPct val="90000"/>
            </a:lnSpc>
            <a:spcBef>
              <a:spcPts val="1000"/>
            </a:spcBef>
            <a:spcAft>
              <a:spcPct val="35000"/>
            </a:spcAft>
            <a:buNone/>
          </a:pPr>
          <a:r>
            <a:rPr lang="en-US" sz="1800" kern="1200" dirty="0">
              <a:solidFill>
                <a:prstClr val="white"/>
              </a:solidFill>
              <a:latin typeface="Frutiger"/>
              <a:ea typeface="+mn-ea"/>
              <a:cs typeface="+mn-cs"/>
              <a:hlinkClick xmlns:r="http://schemas.openxmlformats.org/officeDocument/2006/relationships" r:id="rId2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Capella University</a:t>
          </a:r>
          <a:endParaRPr lang="en-US" sz="1800" kern="1200" dirty="0">
            <a:solidFill>
              <a:prstClr val="white"/>
            </a:solidFill>
            <a:latin typeface="Frutiger"/>
            <a:ea typeface="+mn-ea"/>
            <a:cs typeface="+mn-cs"/>
          </a:endParaRP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>
              <a:solidFill>
                <a:prstClr val="white"/>
              </a:solidFill>
              <a:latin typeface="Frutiger"/>
              <a:ea typeface="+mn-ea"/>
              <a:cs typeface="+mn-cs"/>
            </a:rPr>
            <a:t>Scholarships: $2500-20,000 in Guided Path format</a:t>
          </a:r>
        </a:p>
      </dgm:t>
    </dgm:pt>
    <dgm:pt modelId="{74E36C0C-9E20-49BB-9508-7282A43C0563}" type="parTrans" cxnId="{42CF819E-562F-46DC-88DC-FA3737900D0B}">
      <dgm:prSet/>
      <dgm:spPr/>
      <dgm:t>
        <a:bodyPr/>
        <a:lstStyle/>
        <a:p>
          <a:endParaRPr lang="en-US" sz="1800">
            <a:latin typeface="Frutiger"/>
          </a:endParaRPr>
        </a:p>
      </dgm:t>
    </dgm:pt>
    <dgm:pt modelId="{A031041A-8509-47D1-BCCF-6DAD17B6E115}" type="sibTrans" cxnId="{42CF819E-562F-46DC-88DC-FA3737900D0B}">
      <dgm:prSet/>
      <dgm:spPr/>
      <dgm:t>
        <a:bodyPr/>
        <a:lstStyle/>
        <a:p>
          <a:endParaRPr lang="en-US" sz="1800">
            <a:latin typeface="Frutiger"/>
          </a:endParaRPr>
        </a:p>
      </dgm:t>
    </dgm:pt>
    <dgm:pt modelId="{ACE1BF89-A139-4085-A3DD-8923CF9A4D74}">
      <dgm:prSet phldrT="[Text]" custT="1"/>
      <dgm:spPr>
        <a:solidFill>
          <a:srgbClr val="88572F">
            <a:alpha val="39000"/>
          </a:srgbClr>
        </a:solidFill>
      </dgm:spPr>
      <dgm:t>
        <a:bodyPr/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800" kern="1200" dirty="0">
            <a:solidFill>
              <a:prstClr val="white"/>
            </a:solidFill>
            <a:latin typeface="Frutiger"/>
            <a:ea typeface="+mn-ea"/>
            <a:cs typeface="+mn-cs"/>
          </a:endParaRP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800" kern="1200" dirty="0">
            <a:solidFill>
              <a:prstClr val="white"/>
            </a:solidFill>
            <a:latin typeface="Frutiger"/>
            <a:ea typeface="+mn-ea"/>
            <a:cs typeface="+mn-cs"/>
          </a:endParaRP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800" u="sng" kern="1200" dirty="0">
            <a:solidFill>
              <a:prstClr val="white"/>
            </a:solidFill>
            <a:latin typeface="Frutiger"/>
            <a:ea typeface="+mn-ea"/>
            <a:cs typeface="+mn-cs"/>
          </a:endParaRP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900" kern="1200" dirty="0">
            <a:solidFill>
              <a:prstClr val="white"/>
            </a:solidFill>
            <a:latin typeface="Frutiger"/>
            <a:ea typeface="+mn-ea"/>
            <a:cs typeface="+mn-cs"/>
          </a:endParaRP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u="sng" kern="1200" dirty="0">
              <a:solidFill>
                <a:schemeClr val="bg1"/>
              </a:solidFill>
              <a:latin typeface="Frutiger"/>
              <a:ea typeface="+mn-ea"/>
              <a:cs typeface="+mn-cs"/>
              <a:hlinkClick xmlns:r="http://schemas.openxmlformats.org/officeDocument/2006/relationships" r:id="rId3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Strayer University</a:t>
          </a:r>
          <a:endParaRPr lang="en-US" sz="1800" u="sng" kern="1200" dirty="0">
            <a:solidFill>
              <a:schemeClr val="bg1"/>
            </a:solidFill>
            <a:latin typeface="Frutiger"/>
            <a:ea typeface="+mn-ea"/>
            <a:cs typeface="+mn-cs"/>
          </a:endParaRP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>
              <a:solidFill>
                <a:prstClr val="white"/>
              </a:solidFill>
              <a:latin typeface="Frutiger"/>
              <a:ea typeface="+mn-ea"/>
              <a:cs typeface="+mn-cs"/>
            </a:rPr>
            <a:t>25% discount Bachelor’s Degree w/ Graduate Fund</a:t>
          </a:r>
        </a:p>
        <a:p>
          <a:pPr marL="0"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100" kern="1200" dirty="0">
            <a:solidFill>
              <a:schemeClr val="bg1"/>
            </a:solidFill>
            <a:latin typeface="Frutiger"/>
          </a:endParaRPr>
        </a:p>
      </dgm:t>
    </dgm:pt>
    <dgm:pt modelId="{22C3CC1D-16F5-4BCF-A7EC-E567D421A0CC}" type="parTrans" cxnId="{639ABC4D-40AD-4D09-B31A-459F3966DD3C}">
      <dgm:prSet/>
      <dgm:spPr/>
      <dgm:t>
        <a:bodyPr/>
        <a:lstStyle/>
        <a:p>
          <a:endParaRPr lang="en-US"/>
        </a:p>
      </dgm:t>
    </dgm:pt>
    <dgm:pt modelId="{AA8BA16A-E621-42CB-B3A8-5DFD04807535}" type="sibTrans" cxnId="{639ABC4D-40AD-4D09-B31A-459F3966DD3C}">
      <dgm:prSet/>
      <dgm:spPr/>
      <dgm:t>
        <a:bodyPr/>
        <a:lstStyle/>
        <a:p>
          <a:endParaRPr lang="en-US"/>
        </a:p>
      </dgm:t>
    </dgm:pt>
    <dgm:pt modelId="{5038613F-6A86-41AA-8BA7-F6906ECA6D8B}">
      <dgm:prSet phldrT="[Text]" custT="1"/>
      <dgm:spPr>
        <a:solidFill>
          <a:srgbClr val="88572F">
            <a:alpha val="39000"/>
          </a:srgbClr>
        </a:solidFill>
      </dgm:spPr>
      <dgm:t>
        <a:bodyPr/>
        <a:lstStyle/>
        <a:p>
          <a:pPr>
            <a:buNone/>
          </a:pPr>
          <a:endParaRPr lang="en-US" sz="1500" dirty="0">
            <a:solidFill>
              <a:prstClr val="white"/>
            </a:solidFill>
            <a:latin typeface="Frutiger"/>
            <a:ea typeface="+mn-ea"/>
            <a:cs typeface="+mn-cs"/>
          </a:endParaRPr>
        </a:p>
        <a:p>
          <a:pPr>
            <a:buNone/>
          </a:pPr>
          <a:endParaRPr lang="en-US" sz="1500" dirty="0">
            <a:solidFill>
              <a:prstClr val="white"/>
            </a:solidFill>
            <a:latin typeface="Frutiger"/>
            <a:ea typeface="+mn-ea"/>
            <a:cs typeface="+mn-cs"/>
          </a:endParaRPr>
        </a:p>
        <a:p>
          <a:pPr>
            <a:buNone/>
          </a:pPr>
          <a:endParaRPr lang="en-US" sz="1500" u="sng" dirty="0">
            <a:solidFill>
              <a:prstClr val="white"/>
            </a:solidFill>
            <a:latin typeface="Frutiger"/>
            <a:ea typeface="+mn-ea"/>
            <a:cs typeface="+mn-cs"/>
          </a:endParaRPr>
        </a:p>
        <a:p>
          <a:pPr>
            <a:buNone/>
          </a:pPr>
          <a:endParaRPr lang="en-US" sz="1500" dirty="0">
            <a:solidFill>
              <a:prstClr val="white"/>
            </a:solidFill>
            <a:latin typeface="Frutiger"/>
            <a:ea typeface="+mn-ea"/>
            <a:cs typeface="+mn-cs"/>
          </a:endParaRPr>
        </a:p>
        <a:p>
          <a:pPr>
            <a:buNone/>
          </a:pPr>
          <a:r>
            <a:rPr lang="en-US" sz="1800" u="sng" dirty="0">
              <a:solidFill>
                <a:schemeClr val="bg1"/>
              </a:solidFill>
              <a:latin typeface="Frutiger"/>
              <a:ea typeface="+mn-ea"/>
              <a:cs typeface="+mn-cs"/>
              <a:hlinkClick xmlns:r="http://schemas.openxmlformats.org/officeDocument/2006/relationships" r:id="rId4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Neumann University</a:t>
          </a:r>
          <a:endParaRPr lang="en-US" sz="1800" u="sng" dirty="0">
            <a:solidFill>
              <a:schemeClr val="bg1"/>
            </a:solidFill>
            <a:latin typeface="Frutiger"/>
            <a:ea typeface="+mn-ea"/>
            <a:cs typeface="+mn-cs"/>
          </a:endParaRPr>
        </a:p>
        <a:p>
          <a:pPr>
            <a:buNone/>
          </a:pPr>
          <a:r>
            <a:rPr lang="en-US" sz="1500" dirty="0">
              <a:solidFill>
                <a:prstClr val="white"/>
              </a:solidFill>
              <a:latin typeface="Frutiger"/>
              <a:ea typeface="+mn-ea"/>
              <a:cs typeface="+mn-cs"/>
            </a:rPr>
            <a:t>20% discount Graduate Degree Programs</a:t>
          </a:r>
        </a:p>
        <a:p>
          <a:pPr>
            <a:buNone/>
          </a:pPr>
          <a:endParaRPr lang="en-US" sz="1500" dirty="0">
            <a:solidFill>
              <a:schemeClr val="bg1"/>
            </a:solidFill>
            <a:latin typeface="Frutiger"/>
          </a:endParaRPr>
        </a:p>
      </dgm:t>
    </dgm:pt>
    <dgm:pt modelId="{CF74D7B1-DAA9-4466-9E88-6ED32AF38DFC}" type="parTrans" cxnId="{BD2878CF-CFD1-46AA-8D05-C42F4B2620C1}">
      <dgm:prSet/>
      <dgm:spPr/>
      <dgm:t>
        <a:bodyPr/>
        <a:lstStyle/>
        <a:p>
          <a:endParaRPr lang="en-US"/>
        </a:p>
      </dgm:t>
    </dgm:pt>
    <dgm:pt modelId="{BC8632DD-1D43-43E2-A134-E53703ED5316}" type="sibTrans" cxnId="{BD2878CF-CFD1-46AA-8D05-C42F4B2620C1}">
      <dgm:prSet/>
      <dgm:spPr/>
      <dgm:t>
        <a:bodyPr/>
        <a:lstStyle/>
        <a:p>
          <a:endParaRPr lang="en-US"/>
        </a:p>
      </dgm:t>
    </dgm:pt>
    <dgm:pt modelId="{3F277374-BB68-4E32-9857-BAF6832AB4DD}" type="pres">
      <dgm:prSet presAssocID="{5F3C5D57-99D4-45A6-987B-96D3C7D74DB3}" presName="diagram" presStyleCnt="0">
        <dgm:presLayoutVars>
          <dgm:dir/>
          <dgm:resizeHandles val="exact"/>
        </dgm:presLayoutVars>
      </dgm:prSet>
      <dgm:spPr/>
    </dgm:pt>
    <dgm:pt modelId="{20EF1713-F815-4A92-A202-ECBE25B80EFF}" type="pres">
      <dgm:prSet presAssocID="{5AEED60D-74F1-4E27-9864-12172D805781}" presName="node" presStyleLbl="node1" presStyleIdx="0" presStyleCnt="6" custLinFactNeighborX="783" custLinFactNeighborY="429">
        <dgm:presLayoutVars>
          <dgm:bulletEnabled val="1"/>
        </dgm:presLayoutVars>
      </dgm:prSet>
      <dgm:spPr/>
    </dgm:pt>
    <dgm:pt modelId="{34685C32-7B21-4112-A6FC-FF0BFB495B7C}" type="pres">
      <dgm:prSet presAssocID="{DDACE08C-95A6-4492-BB4C-EDD20BAE95F9}" presName="sibTrans" presStyleCnt="0"/>
      <dgm:spPr/>
    </dgm:pt>
    <dgm:pt modelId="{3BF84005-83C4-487D-B342-4851D7CD1B74}" type="pres">
      <dgm:prSet presAssocID="{BB3762B1-909B-42DF-94A3-64F9D424FC82}" presName="node" presStyleLbl="node1" presStyleIdx="1" presStyleCnt="6" custLinFactNeighborY="1470">
        <dgm:presLayoutVars>
          <dgm:bulletEnabled val="1"/>
        </dgm:presLayoutVars>
      </dgm:prSet>
      <dgm:spPr/>
    </dgm:pt>
    <dgm:pt modelId="{C46ED554-9C7F-4E28-BA55-C5AE311FFCC1}" type="pres">
      <dgm:prSet presAssocID="{EA763F33-57B2-4E66-8C7B-200E7016F947}" presName="sibTrans" presStyleCnt="0"/>
      <dgm:spPr/>
    </dgm:pt>
    <dgm:pt modelId="{F6463641-1655-4303-8C9F-4C6360E5CEF9}" type="pres">
      <dgm:prSet presAssocID="{CF8EB4CD-E1C9-4697-8CEF-E592B6F8011A}" presName="node" presStyleLbl="node1" presStyleIdx="2" presStyleCnt="6" custLinFactNeighborY="1470">
        <dgm:presLayoutVars>
          <dgm:bulletEnabled val="1"/>
        </dgm:presLayoutVars>
      </dgm:prSet>
      <dgm:spPr/>
    </dgm:pt>
    <dgm:pt modelId="{3A9E2078-1BB4-4E5A-B032-736133375B07}" type="pres">
      <dgm:prSet presAssocID="{2EB04523-1FB0-4286-B171-6B55380B0FD7}" presName="sibTrans" presStyleCnt="0"/>
      <dgm:spPr/>
    </dgm:pt>
    <dgm:pt modelId="{2559839D-29C4-4DC2-883C-832D65B8BDC1}" type="pres">
      <dgm:prSet presAssocID="{3E634F50-4343-41B1-8858-E0C382B2454B}" presName="node" presStyleLbl="node1" presStyleIdx="3" presStyleCnt="6" custScaleY="111129">
        <dgm:presLayoutVars>
          <dgm:bulletEnabled val="1"/>
        </dgm:presLayoutVars>
      </dgm:prSet>
      <dgm:spPr/>
    </dgm:pt>
    <dgm:pt modelId="{C1804F82-6C91-4BD6-99A2-72D8627AD9A0}" type="pres">
      <dgm:prSet presAssocID="{A031041A-8509-47D1-BCCF-6DAD17B6E115}" presName="sibTrans" presStyleCnt="0"/>
      <dgm:spPr/>
    </dgm:pt>
    <dgm:pt modelId="{6CA9D988-B3B7-4FB5-B922-65DBC8AF3DF9}" type="pres">
      <dgm:prSet presAssocID="{ACE1BF89-A139-4085-A3DD-8923CF9A4D74}" presName="node" presStyleLbl="node1" presStyleIdx="4" presStyleCnt="6" custScaleY="112421" custLinFactNeighborX="1035" custLinFactNeighborY="2487">
        <dgm:presLayoutVars>
          <dgm:bulletEnabled val="1"/>
        </dgm:presLayoutVars>
      </dgm:prSet>
      <dgm:spPr/>
    </dgm:pt>
    <dgm:pt modelId="{EA93558F-C673-4853-8239-C0374AA9E420}" type="pres">
      <dgm:prSet presAssocID="{AA8BA16A-E621-42CB-B3A8-5DFD04807535}" presName="sibTrans" presStyleCnt="0"/>
      <dgm:spPr/>
    </dgm:pt>
    <dgm:pt modelId="{C5A1B258-40C3-4EE2-B913-44AED7346F70}" type="pres">
      <dgm:prSet presAssocID="{5038613F-6A86-41AA-8BA7-F6906ECA6D8B}" presName="node" presStyleLbl="node1" presStyleIdx="5" presStyleCnt="6" custScaleY="112421" custLinFactNeighborX="1035" custLinFactNeighborY="2487">
        <dgm:presLayoutVars>
          <dgm:bulletEnabled val="1"/>
        </dgm:presLayoutVars>
      </dgm:prSet>
      <dgm:spPr/>
    </dgm:pt>
  </dgm:ptLst>
  <dgm:cxnLst>
    <dgm:cxn modelId="{29B79448-6D04-4B78-AD4D-0C342A1884F0}" srcId="{5F3C5D57-99D4-45A6-987B-96D3C7D74DB3}" destId="{CF8EB4CD-E1C9-4697-8CEF-E592B6F8011A}" srcOrd="2" destOrd="0" parTransId="{D004D4FC-4DA5-4E6F-8D44-657311263757}" sibTransId="{2EB04523-1FB0-4286-B171-6B55380B0FD7}"/>
    <dgm:cxn modelId="{12F60A4A-52F1-471B-9197-3DD96739C632}" type="presOf" srcId="{5F3C5D57-99D4-45A6-987B-96D3C7D74DB3}" destId="{3F277374-BB68-4E32-9857-BAF6832AB4DD}" srcOrd="0" destOrd="0" presId="urn:microsoft.com/office/officeart/2005/8/layout/default"/>
    <dgm:cxn modelId="{3D07EE6B-8719-40E3-92B3-721AA77FC5C8}" srcId="{5F3C5D57-99D4-45A6-987B-96D3C7D74DB3}" destId="{BB3762B1-909B-42DF-94A3-64F9D424FC82}" srcOrd="1" destOrd="0" parTransId="{C58BE342-F48F-4410-BF3D-4794B10EDDC7}" sibTransId="{EA763F33-57B2-4E66-8C7B-200E7016F947}"/>
    <dgm:cxn modelId="{639ABC4D-40AD-4D09-B31A-459F3966DD3C}" srcId="{5F3C5D57-99D4-45A6-987B-96D3C7D74DB3}" destId="{ACE1BF89-A139-4085-A3DD-8923CF9A4D74}" srcOrd="4" destOrd="0" parTransId="{22C3CC1D-16F5-4BCF-A7EC-E567D421A0CC}" sibTransId="{AA8BA16A-E621-42CB-B3A8-5DFD04807535}"/>
    <dgm:cxn modelId="{4356378E-020D-4B7E-8F2A-28ED3514A636}" type="presOf" srcId="{ACE1BF89-A139-4085-A3DD-8923CF9A4D74}" destId="{6CA9D988-B3B7-4FB5-B922-65DBC8AF3DF9}" srcOrd="0" destOrd="0" presId="urn:microsoft.com/office/officeart/2005/8/layout/default"/>
    <dgm:cxn modelId="{42CF819E-562F-46DC-88DC-FA3737900D0B}" srcId="{5F3C5D57-99D4-45A6-987B-96D3C7D74DB3}" destId="{3E634F50-4343-41B1-8858-E0C382B2454B}" srcOrd="3" destOrd="0" parTransId="{74E36C0C-9E20-49BB-9508-7282A43C0563}" sibTransId="{A031041A-8509-47D1-BCCF-6DAD17B6E115}"/>
    <dgm:cxn modelId="{9103E7A8-F60B-47BA-BC78-8BC9368AD2CB}" type="presOf" srcId="{5038613F-6A86-41AA-8BA7-F6906ECA6D8B}" destId="{C5A1B258-40C3-4EE2-B913-44AED7346F70}" srcOrd="0" destOrd="0" presId="urn:microsoft.com/office/officeart/2005/8/layout/default"/>
    <dgm:cxn modelId="{1AC36DB1-3DBE-405C-A812-66546B417DAE}" type="presOf" srcId="{3E634F50-4343-41B1-8858-E0C382B2454B}" destId="{2559839D-29C4-4DC2-883C-832D65B8BDC1}" srcOrd="0" destOrd="0" presId="urn:microsoft.com/office/officeart/2005/8/layout/default"/>
    <dgm:cxn modelId="{BD2878CF-CFD1-46AA-8D05-C42F4B2620C1}" srcId="{5F3C5D57-99D4-45A6-987B-96D3C7D74DB3}" destId="{5038613F-6A86-41AA-8BA7-F6906ECA6D8B}" srcOrd="5" destOrd="0" parTransId="{CF74D7B1-DAA9-4466-9E88-6ED32AF38DFC}" sibTransId="{BC8632DD-1D43-43E2-A134-E53703ED5316}"/>
    <dgm:cxn modelId="{999D52D5-E5CE-4816-BF5A-B37744B6C5EB}" type="presOf" srcId="{5AEED60D-74F1-4E27-9864-12172D805781}" destId="{20EF1713-F815-4A92-A202-ECBE25B80EFF}" srcOrd="0" destOrd="0" presId="urn:microsoft.com/office/officeart/2005/8/layout/default"/>
    <dgm:cxn modelId="{91EA92DB-4FEC-4AB9-A62C-5084D8AF2101}" srcId="{5F3C5D57-99D4-45A6-987B-96D3C7D74DB3}" destId="{5AEED60D-74F1-4E27-9864-12172D805781}" srcOrd="0" destOrd="0" parTransId="{5756E715-C2A3-4A6A-8598-9F4EBC3B31EC}" sibTransId="{DDACE08C-95A6-4492-BB4C-EDD20BAE95F9}"/>
    <dgm:cxn modelId="{A2A501F4-2AEA-4BD7-A218-9E209EB9DB62}" type="presOf" srcId="{CF8EB4CD-E1C9-4697-8CEF-E592B6F8011A}" destId="{F6463641-1655-4303-8C9F-4C6360E5CEF9}" srcOrd="0" destOrd="0" presId="urn:microsoft.com/office/officeart/2005/8/layout/default"/>
    <dgm:cxn modelId="{2C4D54FA-29CF-41EF-B9FE-CA7E41E02E8C}" type="presOf" srcId="{BB3762B1-909B-42DF-94A3-64F9D424FC82}" destId="{3BF84005-83C4-487D-B342-4851D7CD1B74}" srcOrd="0" destOrd="0" presId="urn:microsoft.com/office/officeart/2005/8/layout/default"/>
    <dgm:cxn modelId="{1378E202-FBEF-4BE6-9F49-292B7D8159D7}" type="presParOf" srcId="{3F277374-BB68-4E32-9857-BAF6832AB4DD}" destId="{20EF1713-F815-4A92-A202-ECBE25B80EFF}" srcOrd="0" destOrd="0" presId="urn:microsoft.com/office/officeart/2005/8/layout/default"/>
    <dgm:cxn modelId="{C02C8CDA-DE28-4F77-8126-F55FEAC8870F}" type="presParOf" srcId="{3F277374-BB68-4E32-9857-BAF6832AB4DD}" destId="{34685C32-7B21-4112-A6FC-FF0BFB495B7C}" srcOrd="1" destOrd="0" presId="urn:microsoft.com/office/officeart/2005/8/layout/default"/>
    <dgm:cxn modelId="{C4A070AD-CEBF-4413-ADC3-249F3B31293A}" type="presParOf" srcId="{3F277374-BB68-4E32-9857-BAF6832AB4DD}" destId="{3BF84005-83C4-487D-B342-4851D7CD1B74}" srcOrd="2" destOrd="0" presId="urn:microsoft.com/office/officeart/2005/8/layout/default"/>
    <dgm:cxn modelId="{FF4774A0-EB29-4E39-B13E-45266C6F8477}" type="presParOf" srcId="{3F277374-BB68-4E32-9857-BAF6832AB4DD}" destId="{C46ED554-9C7F-4E28-BA55-C5AE311FFCC1}" srcOrd="3" destOrd="0" presId="urn:microsoft.com/office/officeart/2005/8/layout/default"/>
    <dgm:cxn modelId="{DB8676C6-4F37-445E-8713-1DE623DA38EE}" type="presParOf" srcId="{3F277374-BB68-4E32-9857-BAF6832AB4DD}" destId="{F6463641-1655-4303-8C9F-4C6360E5CEF9}" srcOrd="4" destOrd="0" presId="urn:microsoft.com/office/officeart/2005/8/layout/default"/>
    <dgm:cxn modelId="{FE67DF60-FFAE-4F44-B7BD-BDA53202D177}" type="presParOf" srcId="{3F277374-BB68-4E32-9857-BAF6832AB4DD}" destId="{3A9E2078-1BB4-4E5A-B032-736133375B07}" srcOrd="5" destOrd="0" presId="urn:microsoft.com/office/officeart/2005/8/layout/default"/>
    <dgm:cxn modelId="{D563C042-50CF-4206-802A-ACEE05F0AB0A}" type="presParOf" srcId="{3F277374-BB68-4E32-9857-BAF6832AB4DD}" destId="{2559839D-29C4-4DC2-883C-832D65B8BDC1}" srcOrd="6" destOrd="0" presId="urn:microsoft.com/office/officeart/2005/8/layout/default"/>
    <dgm:cxn modelId="{83824DC0-CFEF-4FB3-A7C8-E651C314F935}" type="presParOf" srcId="{3F277374-BB68-4E32-9857-BAF6832AB4DD}" destId="{C1804F82-6C91-4BD6-99A2-72D8627AD9A0}" srcOrd="7" destOrd="0" presId="urn:microsoft.com/office/officeart/2005/8/layout/default"/>
    <dgm:cxn modelId="{5B721E85-ADFF-41A8-8990-97AC1E2F1323}" type="presParOf" srcId="{3F277374-BB68-4E32-9857-BAF6832AB4DD}" destId="{6CA9D988-B3B7-4FB5-B922-65DBC8AF3DF9}" srcOrd="8" destOrd="0" presId="urn:microsoft.com/office/officeart/2005/8/layout/default"/>
    <dgm:cxn modelId="{D4C2927C-423B-4225-91B9-F3ECC033F5D2}" type="presParOf" srcId="{3F277374-BB68-4E32-9857-BAF6832AB4DD}" destId="{EA93558F-C673-4853-8239-C0374AA9E420}" srcOrd="9" destOrd="0" presId="urn:microsoft.com/office/officeart/2005/8/layout/default"/>
    <dgm:cxn modelId="{ACAF5629-F6C0-4BA8-AC16-CAE349F07AC5}" type="presParOf" srcId="{3F277374-BB68-4E32-9857-BAF6832AB4DD}" destId="{C5A1B258-40C3-4EE2-B913-44AED7346F70}" srcOrd="10" destOrd="0" presId="urn:microsoft.com/office/officeart/2005/8/layout/default"/>
  </dgm:cxnLst>
  <dgm:bg>
    <a:noFill/>
  </dgm:bg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0EF1713-F815-4A92-A202-ECBE25B80EFF}">
      <dsp:nvSpPr>
        <dsp:cNvPr id="0" name=""/>
        <dsp:cNvSpPr/>
      </dsp:nvSpPr>
      <dsp:spPr>
        <a:xfrm>
          <a:off x="25730" y="17735"/>
          <a:ext cx="3286125" cy="1971675"/>
        </a:xfrm>
        <a:prstGeom prst="rect">
          <a:avLst/>
        </a:prstGeom>
        <a:solidFill>
          <a:srgbClr val="88572F">
            <a:alpha val="39000"/>
          </a:srgbClr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algn="ctr" defTabSz="8001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endParaRPr lang="en-US" sz="1800" kern="1200" dirty="0">
            <a:solidFill>
              <a:schemeClr val="bg1"/>
            </a:solidFill>
            <a:latin typeface="Frutiger"/>
            <a:hlinkClick xmlns:r="http://schemas.openxmlformats.org/officeDocument/2006/relationships" r:id="" action="ppaction://noaction"/>
          </a:endParaRPr>
        </a:p>
        <a:p>
          <a:pPr marL="0" lvl="0" algn="ctr" defTabSz="8001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endParaRPr lang="en-US" sz="1800" kern="1200" dirty="0">
            <a:solidFill>
              <a:schemeClr val="bg1"/>
            </a:solidFill>
            <a:latin typeface="Frutiger"/>
            <a:hlinkClick xmlns:r="http://schemas.openxmlformats.org/officeDocument/2006/relationships" r:id="" action="ppaction://noaction"/>
          </a:endParaRPr>
        </a:p>
        <a:p>
          <a:pPr marL="0" lvl="0" algn="ctr" defTabSz="8001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endParaRPr lang="en-US" sz="1800" kern="1200" dirty="0">
            <a:solidFill>
              <a:schemeClr val="bg1"/>
            </a:solidFill>
            <a:latin typeface="Frutiger"/>
            <a:hlinkClick xmlns:r="http://schemas.openxmlformats.org/officeDocument/2006/relationships" r:id="" action="ppaction://noaction"/>
          </a:endParaRPr>
        </a:p>
        <a:p>
          <a:pPr marL="0" lvl="0" algn="ctr" defTabSz="8001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endParaRPr lang="en-US" sz="1800" kern="1200" dirty="0">
            <a:solidFill>
              <a:schemeClr val="bg1"/>
            </a:solidFill>
            <a:latin typeface="Frutiger"/>
            <a:hlinkClick xmlns:r="http://schemas.openxmlformats.org/officeDocument/2006/relationships" r:id="" action="ppaction://noaction"/>
          </a:endParaRPr>
        </a:p>
        <a:p>
          <a:pPr marL="0" lvl="0" algn="ctr" defTabSz="800100">
            <a:lnSpc>
              <a:spcPct val="90000"/>
            </a:lnSpc>
            <a:spcBef>
              <a:spcPct val="0"/>
            </a:spcBef>
            <a:spcAft>
              <a:spcPts val="600"/>
            </a:spcAft>
            <a:buNone/>
          </a:pPr>
          <a:r>
            <a:rPr lang="en-US" sz="1800" kern="1200" dirty="0">
              <a:solidFill>
                <a:schemeClr val="bg1"/>
              </a:solidFill>
              <a:latin typeface="Frutiger"/>
              <a:hlinkClick xmlns:r="http://schemas.openxmlformats.org/officeDocument/2006/relationships" r:id="" action="ppaction://noaction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Drexel University</a:t>
          </a:r>
          <a:endParaRPr lang="en-US" sz="1800" kern="1200" dirty="0">
            <a:solidFill>
              <a:schemeClr val="bg1"/>
            </a:solidFill>
            <a:latin typeface="Frutiger"/>
          </a:endParaRPr>
        </a:p>
        <a:p>
          <a:pPr marL="4763" lvl="0" indent="-4763" algn="ctr" defTabSz="800100">
            <a:lnSpc>
              <a:spcPct val="90000"/>
            </a:lnSpc>
            <a:spcBef>
              <a:spcPts val="600"/>
            </a:spcBef>
            <a:spcAft>
              <a:spcPts val="0"/>
            </a:spcAft>
            <a:buNone/>
          </a:pPr>
          <a:r>
            <a:rPr lang="en-US" sz="1200" kern="1200" dirty="0">
              <a:solidFill>
                <a:schemeClr val="bg1"/>
              </a:solidFill>
              <a:latin typeface="Frutiger"/>
            </a:rPr>
            <a:t>10-25% discount off online programs</a:t>
          </a:r>
        </a:p>
      </dsp:txBody>
      <dsp:txXfrm>
        <a:off x="25730" y="17735"/>
        <a:ext cx="3286125" cy="1971675"/>
      </dsp:txXfrm>
    </dsp:sp>
    <dsp:sp modelId="{3BF84005-83C4-487D-B342-4851D7CD1B74}">
      <dsp:nvSpPr>
        <dsp:cNvPr id="0" name=""/>
        <dsp:cNvSpPr/>
      </dsp:nvSpPr>
      <dsp:spPr>
        <a:xfrm>
          <a:off x="3614737" y="38260"/>
          <a:ext cx="3286125" cy="1971675"/>
        </a:xfrm>
        <a:prstGeom prst="rect">
          <a:avLst/>
        </a:prstGeom>
        <a:solidFill>
          <a:srgbClr val="88572F">
            <a:alpha val="39000"/>
          </a:srgbClr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800" kern="1200" dirty="0">
            <a:solidFill>
              <a:schemeClr val="bg1"/>
            </a:solidFill>
            <a:latin typeface="Frutiger"/>
            <a:hlinkClick xmlns:r="http://schemas.openxmlformats.org/officeDocument/2006/relationships" r:id="" action="ppaction://noaction"/>
          </a:endParaRPr>
        </a:p>
        <a:p>
          <a:pPr marL="0"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800" kern="1200" dirty="0">
            <a:solidFill>
              <a:schemeClr val="bg1"/>
            </a:solidFill>
            <a:latin typeface="Frutiger"/>
            <a:hlinkClick xmlns:r="http://schemas.openxmlformats.org/officeDocument/2006/relationships" r:id="" action="ppaction://noaction"/>
          </a:endParaRPr>
        </a:p>
        <a:p>
          <a:pPr marL="0"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800" kern="1200" dirty="0">
            <a:solidFill>
              <a:prstClr val="white"/>
            </a:solidFill>
            <a:latin typeface="Frutiger"/>
            <a:ea typeface="+mn-ea"/>
            <a:cs typeface="+mn-cs"/>
            <a:hlinkClick xmlns:r="http://schemas.openxmlformats.org/officeDocument/2006/relationships" r:id="" action="ppaction://noaction">
              <a:extLst>
                <a:ext uri="{A12FA001-AC4F-418D-AE19-62706E023703}">
                  <ahyp:hlinkClr xmlns:ahyp="http://schemas.microsoft.com/office/drawing/2018/hyperlinkcolor" val="tx"/>
                </a:ext>
              </a:extLst>
            </a:hlinkClick>
          </a:endParaRPr>
        </a:p>
        <a:p>
          <a:pPr marL="0"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>
              <a:solidFill>
                <a:prstClr val="white"/>
              </a:solidFill>
              <a:latin typeface="Frutiger"/>
              <a:ea typeface="+mn-ea"/>
              <a:cs typeface="+mn-cs"/>
              <a:hlinkClick xmlns:r="http://schemas.openxmlformats.org/officeDocument/2006/relationships" r:id="" action="ppaction://noaction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University of Phoenix</a:t>
          </a:r>
          <a:endParaRPr lang="en-US" sz="1800" kern="1200" dirty="0">
            <a:solidFill>
              <a:prstClr val="white"/>
            </a:solidFill>
            <a:latin typeface="Frutiger"/>
            <a:ea typeface="+mn-ea"/>
            <a:cs typeface="+mn-cs"/>
          </a:endParaRP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>
              <a:solidFill>
                <a:prstClr val="white"/>
              </a:solidFill>
              <a:latin typeface="Frutiger"/>
              <a:ea typeface="+mn-ea"/>
              <a:cs typeface="+mn-cs"/>
            </a:rPr>
            <a:t>Save 15% on Bachelor’s degree</a:t>
          </a:r>
        </a:p>
      </dsp:txBody>
      <dsp:txXfrm>
        <a:off x="3614737" y="38260"/>
        <a:ext cx="3286125" cy="1971675"/>
      </dsp:txXfrm>
    </dsp:sp>
    <dsp:sp modelId="{F6463641-1655-4303-8C9F-4C6360E5CEF9}">
      <dsp:nvSpPr>
        <dsp:cNvPr id="0" name=""/>
        <dsp:cNvSpPr/>
      </dsp:nvSpPr>
      <dsp:spPr>
        <a:xfrm>
          <a:off x="7229475" y="38260"/>
          <a:ext cx="3286125" cy="1971675"/>
        </a:xfrm>
        <a:prstGeom prst="rect">
          <a:avLst/>
        </a:prstGeom>
        <a:solidFill>
          <a:srgbClr val="88572F">
            <a:alpha val="39000"/>
          </a:srgbClr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800" kern="1200" dirty="0">
            <a:solidFill>
              <a:schemeClr val="bg1"/>
            </a:solidFill>
            <a:latin typeface="Frutiger"/>
            <a:hlinkClick xmlns:r="http://schemas.openxmlformats.org/officeDocument/2006/relationships" r:id="" action="ppaction://noaction"/>
          </a:endParaRPr>
        </a:p>
        <a:p>
          <a:pPr marL="0"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800" kern="1200" dirty="0">
            <a:solidFill>
              <a:schemeClr val="bg1"/>
            </a:solidFill>
            <a:latin typeface="Frutiger"/>
            <a:hlinkClick xmlns:r="http://schemas.openxmlformats.org/officeDocument/2006/relationships" r:id="" action="ppaction://noaction"/>
          </a:endParaRPr>
        </a:p>
        <a:p>
          <a:pPr marL="0"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400" kern="1200" dirty="0">
            <a:solidFill>
              <a:schemeClr val="bg1"/>
            </a:solidFill>
            <a:latin typeface="Frutiger"/>
            <a:hlinkClick xmlns:r="http://schemas.openxmlformats.org/officeDocument/2006/relationships" r:id="rId1"/>
          </a:endParaRP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>
              <a:solidFill>
                <a:prstClr val="white"/>
              </a:solidFill>
              <a:latin typeface="Frutiger"/>
              <a:ea typeface="+mn-ea"/>
              <a:cs typeface="+mn-cs"/>
              <a:hlinkClick xmlns:r="http://schemas.openxmlformats.org/officeDocument/2006/relationships" r:id="rId1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Wilmington University</a:t>
          </a:r>
          <a:endParaRPr lang="en-US" sz="1800" kern="1200" dirty="0">
            <a:solidFill>
              <a:prstClr val="white"/>
            </a:solidFill>
            <a:latin typeface="Frutiger"/>
            <a:ea typeface="+mn-ea"/>
            <a:cs typeface="+mn-cs"/>
          </a:endParaRP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>
              <a:solidFill>
                <a:prstClr val="white"/>
              </a:solidFill>
              <a:latin typeface="Frutiger"/>
              <a:ea typeface="+mn-ea"/>
              <a:cs typeface="+mn-cs"/>
            </a:rPr>
            <a:t>25% discount on RN to BSN degree</a:t>
          </a:r>
        </a:p>
      </dsp:txBody>
      <dsp:txXfrm>
        <a:off x="7229475" y="38260"/>
        <a:ext cx="3286125" cy="1971675"/>
      </dsp:txXfrm>
    </dsp:sp>
    <dsp:sp modelId="{2559839D-29C4-4DC2-883C-832D65B8BDC1}">
      <dsp:nvSpPr>
        <dsp:cNvPr id="0" name=""/>
        <dsp:cNvSpPr/>
      </dsp:nvSpPr>
      <dsp:spPr>
        <a:xfrm>
          <a:off x="0" y="2322301"/>
          <a:ext cx="3286125" cy="2191102"/>
        </a:xfrm>
        <a:prstGeom prst="rect">
          <a:avLst/>
        </a:prstGeom>
        <a:solidFill>
          <a:srgbClr val="88572F">
            <a:alpha val="39000"/>
          </a:srgbClr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800" kern="1200" dirty="0">
            <a:solidFill>
              <a:schemeClr val="bg1"/>
            </a:solidFill>
            <a:latin typeface="Frutiger"/>
            <a:hlinkClick xmlns:r="http://schemas.openxmlformats.org/officeDocument/2006/relationships" r:id="" action="ppaction://noaction"/>
          </a:endParaRPr>
        </a:p>
        <a:p>
          <a:pPr marL="0"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800" kern="1200" dirty="0">
            <a:solidFill>
              <a:schemeClr val="bg1"/>
            </a:solidFill>
            <a:latin typeface="Frutiger"/>
            <a:hlinkClick xmlns:r="http://schemas.openxmlformats.org/officeDocument/2006/relationships" r:id="" action="ppaction://noaction"/>
          </a:endParaRPr>
        </a:p>
        <a:p>
          <a:pPr marL="0"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800" kern="1200" dirty="0">
            <a:solidFill>
              <a:schemeClr val="bg1"/>
            </a:solidFill>
            <a:latin typeface="Frutiger"/>
            <a:hlinkClick xmlns:r="http://schemas.openxmlformats.org/officeDocument/2006/relationships" r:id="" action="ppaction://noaction"/>
          </a:endParaRPr>
        </a:p>
        <a:p>
          <a:pPr marL="0" lvl="0" indent="0" algn="ctr" defTabSz="800100">
            <a:lnSpc>
              <a:spcPct val="90000"/>
            </a:lnSpc>
            <a:spcBef>
              <a:spcPts val="1000"/>
            </a:spcBef>
            <a:spcAft>
              <a:spcPct val="35000"/>
            </a:spcAft>
            <a:buNone/>
          </a:pPr>
          <a:r>
            <a:rPr lang="en-US" sz="1800" kern="1200" dirty="0">
              <a:solidFill>
                <a:prstClr val="white"/>
              </a:solidFill>
              <a:latin typeface="Frutiger"/>
              <a:ea typeface="+mn-ea"/>
              <a:cs typeface="+mn-cs"/>
              <a:hlinkClick xmlns:r="http://schemas.openxmlformats.org/officeDocument/2006/relationships" r:id="rId2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Capella University</a:t>
          </a:r>
          <a:endParaRPr lang="en-US" sz="1800" kern="1200" dirty="0">
            <a:solidFill>
              <a:prstClr val="white"/>
            </a:solidFill>
            <a:latin typeface="Frutiger"/>
            <a:ea typeface="+mn-ea"/>
            <a:cs typeface="+mn-cs"/>
          </a:endParaRP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>
              <a:solidFill>
                <a:prstClr val="white"/>
              </a:solidFill>
              <a:latin typeface="Frutiger"/>
              <a:ea typeface="+mn-ea"/>
              <a:cs typeface="+mn-cs"/>
            </a:rPr>
            <a:t>Scholarships: $2500-20,000 in Guided Path format</a:t>
          </a:r>
        </a:p>
      </dsp:txBody>
      <dsp:txXfrm>
        <a:off x="0" y="2322301"/>
        <a:ext cx="3286125" cy="2191102"/>
      </dsp:txXfrm>
    </dsp:sp>
    <dsp:sp modelId="{6CA9D988-B3B7-4FB5-B922-65DBC8AF3DF9}">
      <dsp:nvSpPr>
        <dsp:cNvPr id="0" name=""/>
        <dsp:cNvSpPr/>
      </dsp:nvSpPr>
      <dsp:spPr>
        <a:xfrm>
          <a:off x="3648748" y="2318842"/>
          <a:ext cx="3286125" cy="2216576"/>
        </a:xfrm>
        <a:prstGeom prst="rect">
          <a:avLst/>
        </a:prstGeom>
        <a:solidFill>
          <a:srgbClr val="88572F">
            <a:alpha val="39000"/>
          </a:srgbClr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800" kern="1200" dirty="0">
            <a:solidFill>
              <a:prstClr val="white"/>
            </a:solidFill>
            <a:latin typeface="Frutiger"/>
            <a:ea typeface="+mn-ea"/>
            <a:cs typeface="+mn-cs"/>
          </a:endParaRP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800" kern="1200" dirty="0">
            <a:solidFill>
              <a:prstClr val="white"/>
            </a:solidFill>
            <a:latin typeface="Frutiger"/>
            <a:ea typeface="+mn-ea"/>
            <a:cs typeface="+mn-cs"/>
          </a:endParaRP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800" u="sng" kern="1200" dirty="0">
            <a:solidFill>
              <a:prstClr val="white"/>
            </a:solidFill>
            <a:latin typeface="Frutiger"/>
            <a:ea typeface="+mn-ea"/>
            <a:cs typeface="+mn-cs"/>
          </a:endParaRP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900" kern="1200" dirty="0">
            <a:solidFill>
              <a:prstClr val="white"/>
            </a:solidFill>
            <a:latin typeface="Frutiger"/>
            <a:ea typeface="+mn-ea"/>
            <a:cs typeface="+mn-cs"/>
          </a:endParaRP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u="sng" kern="1200" dirty="0">
              <a:solidFill>
                <a:schemeClr val="bg1"/>
              </a:solidFill>
              <a:latin typeface="Frutiger"/>
              <a:ea typeface="+mn-ea"/>
              <a:cs typeface="+mn-cs"/>
              <a:hlinkClick xmlns:r="http://schemas.openxmlformats.org/officeDocument/2006/relationships" r:id="rId3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Strayer University</a:t>
          </a:r>
          <a:endParaRPr lang="en-US" sz="1800" u="sng" kern="1200" dirty="0">
            <a:solidFill>
              <a:schemeClr val="bg1"/>
            </a:solidFill>
            <a:latin typeface="Frutiger"/>
            <a:ea typeface="+mn-ea"/>
            <a:cs typeface="+mn-cs"/>
          </a:endParaRP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>
              <a:solidFill>
                <a:prstClr val="white"/>
              </a:solidFill>
              <a:latin typeface="Frutiger"/>
              <a:ea typeface="+mn-ea"/>
              <a:cs typeface="+mn-cs"/>
            </a:rPr>
            <a:t>25% discount Bachelor’s Degree w/ Graduate Fund</a:t>
          </a:r>
        </a:p>
        <a:p>
          <a:pPr marL="0"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100" kern="1200" dirty="0">
            <a:solidFill>
              <a:schemeClr val="bg1"/>
            </a:solidFill>
            <a:latin typeface="Frutiger"/>
          </a:endParaRPr>
        </a:p>
      </dsp:txBody>
      <dsp:txXfrm>
        <a:off x="3648748" y="2318842"/>
        <a:ext cx="3286125" cy="2216576"/>
      </dsp:txXfrm>
    </dsp:sp>
    <dsp:sp modelId="{C5A1B258-40C3-4EE2-B913-44AED7346F70}">
      <dsp:nvSpPr>
        <dsp:cNvPr id="0" name=""/>
        <dsp:cNvSpPr/>
      </dsp:nvSpPr>
      <dsp:spPr>
        <a:xfrm>
          <a:off x="7229475" y="2318842"/>
          <a:ext cx="3286125" cy="2216576"/>
        </a:xfrm>
        <a:prstGeom prst="rect">
          <a:avLst/>
        </a:prstGeom>
        <a:solidFill>
          <a:srgbClr val="88572F">
            <a:alpha val="39000"/>
          </a:srgbClr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500" kern="1200" dirty="0">
            <a:solidFill>
              <a:prstClr val="white"/>
            </a:solidFill>
            <a:latin typeface="Frutiger"/>
            <a:ea typeface="+mn-ea"/>
            <a:cs typeface="+mn-cs"/>
          </a:endParaRPr>
        </a:p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500" kern="1200" dirty="0">
            <a:solidFill>
              <a:prstClr val="white"/>
            </a:solidFill>
            <a:latin typeface="Frutiger"/>
            <a:ea typeface="+mn-ea"/>
            <a:cs typeface="+mn-cs"/>
          </a:endParaRPr>
        </a:p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500" u="sng" kern="1200" dirty="0">
            <a:solidFill>
              <a:prstClr val="white"/>
            </a:solidFill>
            <a:latin typeface="Frutiger"/>
            <a:ea typeface="+mn-ea"/>
            <a:cs typeface="+mn-cs"/>
          </a:endParaRPr>
        </a:p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500" kern="1200" dirty="0">
            <a:solidFill>
              <a:prstClr val="white"/>
            </a:solidFill>
            <a:latin typeface="Frutiger"/>
            <a:ea typeface="+mn-ea"/>
            <a:cs typeface="+mn-cs"/>
          </a:endParaRPr>
        </a:p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u="sng" kern="1200" dirty="0">
              <a:solidFill>
                <a:schemeClr val="bg1"/>
              </a:solidFill>
              <a:latin typeface="Frutiger"/>
              <a:ea typeface="+mn-ea"/>
              <a:cs typeface="+mn-cs"/>
              <a:hlinkClick xmlns:r="http://schemas.openxmlformats.org/officeDocument/2006/relationships" r:id="rId4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Neumann University</a:t>
          </a:r>
          <a:endParaRPr lang="en-US" sz="1800" u="sng" kern="1200" dirty="0">
            <a:solidFill>
              <a:schemeClr val="bg1"/>
            </a:solidFill>
            <a:latin typeface="Frutiger"/>
            <a:ea typeface="+mn-ea"/>
            <a:cs typeface="+mn-cs"/>
          </a:endParaRPr>
        </a:p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>
              <a:solidFill>
                <a:prstClr val="white"/>
              </a:solidFill>
              <a:latin typeface="Frutiger"/>
              <a:ea typeface="+mn-ea"/>
              <a:cs typeface="+mn-cs"/>
            </a:rPr>
            <a:t>20% discount Graduate Degree Programs</a:t>
          </a:r>
        </a:p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500" kern="1200" dirty="0">
            <a:solidFill>
              <a:schemeClr val="bg1"/>
            </a:solidFill>
            <a:latin typeface="Frutiger"/>
          </a:endParaRPr>
        </a:p>
      </dsp:txBody>
      <dsp:txXfrm>
        <a:off x="7229475" y="2318842"/>
        <a:ext cx="3286125" cy="221657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9A14AC-7F5C-4183-938F-7BDA1842F1C8}" type="datetimeFigureOut">
              <a:rPr lang="en-US" smtClean="0"/>
              <a:t>9/8/2025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15BF0F-5890-4684-ADD7-A0877B7608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53397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hoenix.edu/alliance/bayada.html?detail=BAYA&amp;vanity=https://www.phoenix.edu/bayada" TargetMode="External"/><Relationship Id="rId7" Type="http://schemas.openxmlformats.org/officeDocument/2006/relationships/hyperlink" Target="https://bayada.rewardgateway.com/SmartPage/presidential_scholarship" TargetMode="External"/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Relationship Id="rId6" Type="http://schemas.openxmlformats.org/officeDocument/2006/relationships/hyperlink" Target="https://www.strayer.edu/partner/bayada/" TargetMode="External"/><Relationship Id="rId5" Type="http://schemas.openxmlformats.org/officeDocument/2006/relationships/hyperlink" Target="https://www.capella.edu/partner/healthcare/bayada-pp/?seicid=e0e7f77abaf0417db8c962afcc6c40f2&amp;employerid=18408463" TargetMode="External"/><Relationship Id="rId4" Type="http://schemas.openxmlformats.org/officeDocument/2006/relationships/hyperlink" Target="https://www.wilmu.edu/partnerships/BAYADA/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Drexel: https://www.online.drexel.edu/partnerships/mypartner.aspx?partnerid=1411</a:t>
            </a:r>
          </a:p>
          <a:p>
            <a:r>
              <a:rPr lang="en-US" dirty="0"/>
              <a:t>U of </a:t>
            </a:r>
            <a:r>
              <a:rPr lang="en-US" dirty="0" err="1"/>
              <a:t>Phx</a:t>
            </a:r>
            <a:r>
              <a:rPr lang="en-US" dirty="0"/>
              <a:t>: </a:t>
            </a:r>
            <a:r>
              <a:rPr lang="en-US" dirty="0">
                <a:hlinkClick r:id="rId3"/>
              </a:rPr>
              <a:t>https://www.phoenix.edu/alliance/bayada.html?detail=BAYA&amp;vanity=https://www.phoenix.edu/bayada</a:t>
            </a:r>
            <a:endParaRPr lang="en-US" dirty="0"/>
          </a:p>
          <a:p>
            <a:r>
              <a:rPr lang="en-US" dirty="0"/>
              <a:t>Wilmington </a:t>
            </a:r>
            <a:r>
              <a:rPr lang="en-US" dirty="0">
                <a:hlinkClick r:id="rId4"/>
              </a:rPr>
              <a:t>https://www.wilmu.edu/partnerships/BAYADA/</a:t>
            </a:r>
            <a:endParaRPr lang="en-US" dirty="0"/>
          </a:p>
          <a:p>
            <a:r>
              <a:rPr lang="en-US" dirty="0"/>
              <a:t>Capella: </a:t>
            </a:r>
            <a:r>
              <a:rPr lang="en-US" dirty="0">
                <a:hlinkClick r:id="rId5"/>
              </a:rPr>
              <a:t>https://www.capella.edu/partner/healthcare/bayada-pp/?seicid=e0e7f77abaf0417db8c962afcc6c40f2&amp;employerid=18408463</a:t>
            </a:r>
            <a:endParaRPr lang="en-US" dirty="0"/>
          </a:p>
          <a:p>
            <a:r>
              <a:rPr lang="en-US" dirty="0"/>
              <a:t>Strayer: </a:t>
            </a:r>
            <a:r>
              <a:rPr lang="en-US" dirty="0">
                <a:hlinkClick r:id="rId6"/>
              </a:rPr>
              <a:t>https://www.strayer.edu/partner/bayada/</a:t>
            </a:r>
            <a:endParaRPr lang="en-US" dirty="0"/>
          </a:p>
          <a:p>
            <a:endParaRPr lang="en-US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Here is a direct link to the scholarship page: </a:t>
            </a:r>
            <a:r>
              <a:rPr lang="en-US" sz="1200" u="sng" dirty="0">
                <a:solidFill>
                  <a:srgbClr val="0563C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hlinkClick r:id="rId7"/>
              </a:rPr>
              <a:t>https://bayada.rewardgateway.com/SmartPage/presidential_scholarship</a:t>
            </a: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(this also has the key calendar dates and eligibility information. They can also access directly from this tile on their BAYADA Celebrates homepage: 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6DCE678-7379-46BD-8906-7D8EE0E92E4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85618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ED75C7-4A69-7E14-1D1F-941321EA07A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A8F690-F2C4-5E46-B901-A490E70352A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F93277-251C-029F-C5BD-7105CAD71F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ADC38-71A9-4C2D-88F1-9D3E27949103}" type="datetimeFigureOut">
              <a:rPr lang="en-US" smtClean="0"/>
              <a:t>9/8/2025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51DDE0-A9A4-AE82-F436-7E73E13BCB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F0D172-B4A5-ABF5-E6C2-7A3C6825E4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9441FE-E4F0-4696-8B41-5057345BA3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7323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9A773A-6528-19BA-EDDD-0D13AB5E08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8D0A44C-F2F2-724D-E725-633BADA75D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000A6C-F026-0476-B925-C64B60C19F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ADC38-71A9-4C2D-88F1-9D3E27949103}" type="datetimeFigureOut">
              <a:rPr lang="en-US" smtClean="0"/>
              <a:t>9/8/2025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D2DB5D-1257-C889-D06E-0D367BD337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7F786D-5FFA-4103-F20B-9078DBB146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9441FE-E4F0-4696-8B41-5057345BA3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75927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A75D4A3-7F16-03A4-7195-94D71A68816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C60C03E-EA6A-FAE6-12C7-6BF75EC30F2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B3B7D9-0FFC-C5F8-991C-35D0BA65C0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ADC38-71A9-4C2D-88F1-9D3E27949103}" type="datetimeFigureOut">
              <a:rPr lang="en-US" smtClean="0"/>
              <a:t>9/8/2025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25336E-415C-5B70-E24F-64C8B36F62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0C23A4-3DAB-D50D-6227-43DD7FF8FD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9441FE-E4F0-4696-8B41-5057345BA3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23329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7AB932-5F23-8ECC-2449-E858176EFD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0EE415-54C7-14AE-F92B-191E027E1E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50435E-CB36-EA07-25E0-18FD326961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ADC38-71A9-4C2D-88F1-9D3E27949103}" type="datetimeFigureOut">
              <a:rPr lang="en-US" smtClean="0"/>
              <a:t>9/8/2025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F2A9D9-6C52-9F50-C518-67BB125A3F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75CB99-5DBF-70CB-452D-E0B7676A19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9441FE-E4F0-4696-8B41-5057345BA3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18355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FD431D-807E-2C93-3D9C-4BF7C63B87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82BD3A-1C94-5BCC-4763-15AAE64283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91FA23-32BA-2196-3BB0-FF59595A64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ADC38-71A9-4C2D-88F1-9D3E27949103}" type="datetimeFigureOut">
              <a:rPr lang="en-US" smtClean="0"/>
              <a:t>9/8/2025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E508C1-621C-824A-3683-D9A39E5F84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A755D6-9DBC-C9F9-A791-9D6A70D069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9441FE-E4F0-4696-8B41-5057345BA3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24965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316494-CF6E-F456-69B7-CC87C1A947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91D85E-5E07-118F-2869-6B8CE3F297E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D31AC85-E9C6-37AC-739D-2317DE52AA3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DF157BE-3086-7E17-FA3F-6C019F90C0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ADC38-71A9-4C2D-88F1-9D3E27949103}" type="datetimeFigureOut">
              <a:rPr lang="en-US" smtClean="0"/>
              <a:t>9/8/2025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A0D5966-51DA-BC44-1F9D-1ACF5C4F0C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8D2F03-5149-5D60-C2F8-19667639E5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9441FE-E4F0-4696-8B41-5057345BA3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07244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84FA1C-3A07-7147-3D86-1E70362E18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2B00A10-2A43-8305-77C1-2BF944A964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2286903-B72B-2B20-A511-6A31154AD9C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B23307B-C792-46BB-BAA6-813751545CB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0152502-71F6-DD5C-BDB0-7FC8273E5BC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B60A314-60B2-D655-99D7-F629A1B145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ADC38-71A9-4C2D-88F1-9D3E27949103}" type="datetimeFigureOut">
              <a:rPr lang="en-US" smtClean="0"/>
              <a:t>9/8/2025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3357A4A-77EA-C5FE-7504-3817623124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D399C23-A02F-80E8-6719-52F7F70F00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9441FE-E4F0-4696-8B41-5057345BA3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59059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60FB7C-A985-0EB7-39DC-9FF2E58DDE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E07F0C8-F805-5533-9269-B74AC9CC83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ADC38-71A9-4C2D-88F1-9D3E27949103}" type="datetimeFigureOut">
              <a:rPr lang="en-US" smtClean="0"/>
              <a:t>9/8/2025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9D21519-4A12-CE6B-DF70-9BF9F3C473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2B32785-64BD-96DB-FAF2-2744B11972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9441FE-E4F0-4696-8B41-5057345BA3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83200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37E15F4-857D-D47E-32C1-5DCD60DEAA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ADC38-71A9-4C2D-88F1-9D3E27949103}" type="datetimeFigureOut">
              <a:rPr lang="en-US" smtClean="0"/>
              <a:t>9/8/2025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D079F5F-E385-2F38-042C-7085099E65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C2FAB2E-0DDB-ADC2-6708-4562C16F1B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9441FE-E4F0-4696-8B41-5057345BA3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06235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CFFA45-5261-8DC5-FA52-589903097C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69EFC6-6B20-D164-DB4E-F456609E4D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931C889-95F8-05FF-A429-C05BEF0184C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98A78B1-5141-B449-8D1C-47D294AF04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ADC38-71A9-4C2D-88F1-9D3E27949103}" type="datetimeFigureOut">
              <a:rPr lang="en-US" smtClean="0"/>
              <a:t>9/8/2025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63F0ABE-F8E8-7297-0D72-7CBAA75A0A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6F9CC64-F1C1-3D23-9055-46F69538F9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9441FE-E4F0-4696-8B41-5057345BA3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92238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1460D1-DD04-3FC4-601B-3BA03434DD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F2711A4-7F83-6A4A-826A-F40B611A486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6FE7983-8713-F675-D4C9-EE1E81BF06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6E58E2E-CECA-4641-7688-6F420F5804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ADC38-71A9-4C2D-88F1-9D3E27949103}" type="datetimeFigureOut">
              <a:rPr lang="en-US" smtClean="0"/>
              <a:t>9/8/2025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05C19B4-D1CE-2482-D87A-2609E1B7E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B8A9992-96A8-D867-F778-C5B75C494F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9441FE-E4F0-4696-8B41-5057345BA3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75396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6A3E3A2-B9CC-101C-1677-10A0482705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6A2050-174D-2505-FD1A-AB02ABF50F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5938E3-74F9-B675-3F01-B14625C58A2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6ADC38-71A9-4C2D-88F1-9D3E27949103}" type="datetimeFigureOut">
              <a:rPr lang="en-US" smtClean="0"/>
              <a:t>9/8/2025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4138B3-4883-79F7-B1DE-DB1222C8E37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901014-69E4-C45A-DE4F-6CEF6017912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9441FE-E4F0-4696-8B41-5057345BA3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61917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13" Type="http://schemas.openxmlformats.org/officeDocument/2006/relationships/image" Target="../media/image5.png"/><Relationship Id="rId3" Type="http://schemas.openxmlformats.org/officeDocument/2006/relationships/notesSlide" Target="../notesSlides/notesSlide1.xml"/><Relationship Id="rId7" Type="http://schemas.openxmlformats.org/officeDocument/2006/relationships/diagramQuickStyle" Target="../diagrams/quickStyle1.xml"/><Relationship Id="rId12" Type="http://schemas.openxmlformats.org/officeDocument/2006/relationships/image" Target="../media/image4.png"/><Relationship Id="rId17" Type="http://schemas.openxmlformats.org/officeDocument/2006/relationships/image" Target="../media/image7.png"/><Relationship Id="rId2" Type="http://schemas.openxmlformats.org/officeDocument/2006/relationships/slideLayout" Target="../slideLayouts/slideLayout2.xml"/><Relationship Id="rId16" Type="http://schemas.openxmlformats.org/officeDocument/2006/relationships/hyperlink" Target="https://www.neumann.edu/educationpartnerships" TargetMode="External"/><Relationship Id="rId1" Type="http://schemas.openxmlformats.org/officeDocument/2006/relationships/tags" Target="../tags/tag2.xml"/><Relationship Id="rId6" Type="http://schemas.openxmlformats.org/officeDocument/2006/relationships/diagramLayout" Target="../diagrams/layout1.xml"/><Relationship Id="rId11" Type="http://schemas.openxmlformats.org/officeDocument/2006/relationships/image" Target="../media/image3.png"/><Relationship Id="rId5" Type="http://schemas.openxmlformats.org/officeDocument/2006/relationships/diagramData" Target="../diagrams/data1.xml"/><Relationship Id="rId15" Type="http://schemas.openxmlformats.org/officeDocument/2006/relationships/hyperlink" Target="mailto:HRCareCenter@bayada.com" TargetMode="External"/><Relationship Id="rId10" Type="http://schemas.openxmlformats.org/officeDocument/2006/relationships/image" Target="../media/image2.png"/><Relationship Id="rId4" Type="http://schemas.openxmlformats.org/officeDocument/2006/relationships/image" Target="../media/image1.jpeg"/><Relationship Id="rId9" Type="http://schemas.microsoft.com/office/2007/relationships/diagramDrawing" Target="../diagrams/drawing1.xml"/><Relationship Id="rId1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lose-up of stacked books">
            <a:extLst>
              <a:ext uri="{FF2B5EF4-FFF2-40B4-BE49-F238E27FC236}">
                <a16:creationId xmlns:a16="http://schemas.microsoft.com/office/drawing/2014/main" id="{399C5AB4-2E33-57B4-2B01-63FB308D39A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88347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6AE09FB-E10E-E159-9998-BBAA55F797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089" y="138272"/>
            <a:ext cx="7689980" cy="947085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utiger"/>
              </a:rPr>
              <a:t>BAYADA’s University Partnerships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C46D6ADA-6835-549B-01A1-7FD66894E9F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40641051"/>
              </p:ext>
            </p:extLst>
          </p:nvPr>
        </p:nvGraphicFramePr>
        <p:xfrm>
          <a:off x="838200" y="1825625"/>
          <a:ext cx="10515600" cy="453541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pic>
        <p:nvPicPr>
          <p:cNvPr id="5" name="Picture 4">
            <a:extLst>
              <a:ext uri="{FF2B5EF4-FFF2-40B4-BE49-F238E27FC236}">
                <a16:creationId xmlns:a16="http://schemas.microsoft.com/office/drawing/2014/main" id="{1600F5FD-0BAD-3068-E96B-A809D5A98328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775921" y="1949748"/>
            <a:ext cx="1462123" cy="1163733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E5AADFA5-B8EF-23AE-2675-2E7A0FD49F48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8271117" y="2240431"/>
            <a:ext cx="2815497" cy="747867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6CDB54E6-93DB-3DED-8538-D2ABD1081130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5482538" y="1949747"/>
            <a:ext cx="1226927" cy="1163733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62475636-E7F1-D9D1-DA89-2370417DBC86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1872569" y="4282956"/>
            <a:ext cx="1276435" cy="105040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FB62D002-4258-E159-3AA9-50F40F340D06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5313796" y="4324862"/>
            <a:ext cx="1709883" cy="10816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41DF3F7F-0C9A-6769-89C6-CB0FB92AE295}"/>
              </a:ext>
            </a:extLst>
          </p:cNvPr>
          <p:cNvSpPr txBox="1"/>
          <p:nvPr/>
        </p:nvSpPr>
        <p:spPr>
          <a:xfrm>
            <a:off x="109088" y="1298815"/>
            <a:ext cx="12192000" cy="4205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133" b="1" dirty="0">
                <a:solidFill>
                  <a:schemeClr val="bg1"/>
                </a:solidFill>
                <a:latin typeface="Frutiger LT Std 45 Light" panose="020B0402020204020204" pitchFamily="34" charset="0"/>
              </a:rPr>
              <a:t>Application fees are waived. 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3B511BC-AD3B-577A-F8D6-3998E830D95B}"/>
              </a:ext>
            </a:extLst>
          </p:cNvPr>
          <p:cNvSpPr txBox="1"/>
          <p:nvPr/>
        </p:nvSpPr>
        <p:spPr>
          <a:xfrm>
            <a:off x="54544" y="6289832"/>
            <a:ext cx="1208291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utiger LT Std 45 Light" panose="020B0402020204020204" pitchFamily="34" charset="0"/>
              </a:rPr>
              <a:t>To learn more, contact the Benefits Office at 877-318-1764 or email </a:t>
            </a:r>
            <a:r>
              <a:rPr lang="en-US" sz="1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utiger LT Std 45 Light" panose="020B0402020204020204" pitchFamily="34" charset="0"/>
                <a:hlinkClick r:id="rId15"/>
              </a:rPr>
              <a:t>HRCareCenter@bayada.com</a:t>
            </a:r>
            <a:r>
              <a:rPr lang="en-US" sz="1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utiger LT Std 45 Light" panose="020B0402020204020204" pitchFamily="34" charset="0"/>
              </a:rPr>
              <a:t>.</a:t>
            </a:r>
          </a:p>
          <a:p>
            <a:pPr algn="ctr"/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utiger LT Std 45 Light" panose="020B0402020204020204" pitchFamily="34" charset="0"/>
              </a:rPr>
              <a:t>*Representatives are also available for questions during White Caps*</a:t>
            </a:r>
            <a:endParaRPr lang="en-US" sz="1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utiger LT Std 45 Light" panose="020B0402020204020204" pitchFamily="34" charset="0"/>
            </a:endParaRPr>
          </a:p>
        </p:txBody>
      </p:sp>
      <p:pic>
        <p:nvPicPr>
          <p:cNvPr id="1026" name="Picture 2">
            <a:hlinkClick r:id="rId16"/>
            <a:extLst>
              <a:ext uri="{FF2B5EF4-FFF2-40B4-BE49-F238E27FC236}">
                <a16:creationId xmlns:a16="http://schemas.microsoft.com/office/drawing/2014/main" id="{049F47AD-D16B-248C-3FDE-37A6BA0DDE6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17494" y="4517999"/>
            <a:ext cx="2552700" cy="695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63787030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1"/>
  <p:tag name="ARTICULATE_PROJECT_OPEN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</TotalTime>
  <Words>247</Words>
  <Application>Microsoft Office PowerPoint</Application>
  <PresentationFormat>Widescreen</PresentationFormat>
  <Paragraphs>45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Frutiger</vt:lpstr>
      <vt:lpstr>Frutiger LT Std 45 Light</vt:lpstr>
      <vt:lpstr>Office Theme</vt:lpstr>
      <vt:lpstr>BAYADA’s University Partnerships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Delgado, Anna Lisa</dc:creator>
  <cp:lastModifiedBy>Rodriguez, Kristen</cp:lastModifiedBy>
  <cp:revision>5</cp:revision>
  <dcterms:created xsi:type="dcterms:W3CDTF">2022-10-10T16:43:03Z</dcterms:created>
  <dcterms:modified xsi:type="dcterms:W3CDTF">2025-09-08T15:47:53Z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010B2859-249A-4AAE-96B2-80F98A2DD4BE</vt:lpwstr>
  </property>
  <property fmtid="{D5CDD505-2E9C-101B-9397-08002B2CF9AE}" pid="3" name="ArticulatePath">
    <vt:lpwstr>https://bayadahomehc-my.sharepoint.com/personal/adelgado1_bayada_com/Documents/Documents/Universities/Univ Partnerships_Summary_DQW</vt:lpwstr>
  </property>
</Properties>
</file>